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1"/>
  </p:notesMasterIdLst>
  <p:sldIdLst>
    <p:sldId id="256" r:id="rId2"/>
    <p:sldId id="278" r:id="rId3"/>
    <p:sldId id="259" r:id="rId4"/>
    <p:sldId id="257" r:id="rId5"/>
    <p:sldId id="258" r:id="rId6"/>
    <p:sldId id="298" r:id="rId7"/>
    <p:sldId id="280" r:id="rId8"/>
    <p:sldId id="294" r:id="rId9"/>
    <p:sldId id="299" r:id="rId10"/>
    <p:sldId id="281" r:id="rId11"/>
    <p:sldId id="295" r:id="rId12"/>
    <p:sldId id="300" r:id="rId13"/>
    <p:sldId id="282" r:id="rId14"/>
    <p:sldId id="293" r:id="rId15"/>
    <p:sldId id="297" r:id="rId16"/>
    <p:sldId id="283" r:id="rId17"/>
    <p:sldId id="296" r:id="rId18"/>
    <p:sldId id="260" r:id="rId19"/>
    <p:sldId id="262" r:id="rId20"/>
    <p:sldId id="284" r:id="rId21"/>
    <p:sldId id="285" r:id="rId22"/>
    <p:sldId id="286" r:id="rId23"/>
    <p:sldId id="276" r:id="rId24"/>
    <p:sldId id="287" r:id="rId25"/>
    <p:sldId id="288" r:id="rId26"/>
    <p:sldId id="289" r:id="rId27"/>
    <p:sldId id="290" r:id="rId28"/>
    <p:sldId id="291" r:id="rId29"/>
    <p:sldId id="292" r:id="rId30"/>
  </p:sldIdLst>
  <p:sldSz cx="18288000" cy="10287000"/>
  <p:notesSz cx="6858000" cy="9144000"/>
  <p:embeddedFontLst>
    <p:embeddedFont>
      <p:font typeface="Archivo Black" panose="020B0604020202020204" charset="0"/>
      <p:regular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" y="-4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u="none" strike="noStrike" baseline="0" dirty="0"/>
              <a:t>Comparison of Model Evaluation Metrics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7-43C5-99C1-3520D0289F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F7-43C5-99C1-3520D0289F7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F7-43C5-99C1-3520D0289F7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F7-43C5-99C1-3520D0289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0" i="0" u="none" strike="noStrike" baseline="0" dirty="0"/>
              <a:t>Observation </a:t>
            </a:r>
            <a:r>
              <a:rPr lang="en-US" sz="2800" b="0" i="0" u="none" strike="noStrike" baseline="0" dirty="0" err="1"/>
              <a:t>LightGBM</a:t>
            </a:r>
            <a:r>
              <a:rPr lang="en-US" sz="2800" b="0" i="0" u="none" strike="noStrike" baseline="0" dirty="0"/>
              <a:t> 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C11-B279-07EF28CAEBF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F0-4C11-B279-07EF28CAEBF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F0-4C11-B279-07EF28CAEBF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F0-4C11-B279-07EF28CAE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ax val="1"/>
          <c:min val="0.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9736805E-1956-8830-1FFC-363FD88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0BF4DA2F-B669-411E-08AF-1398EEE69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B37C47-A712-3C3C-7971-BD7B6DF8D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10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5B2DE83D-A7A2-A04C-058B-100B9474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57ED5F45-A84D-D875-36EC-099DAD0E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47D10BB-1BCB-C754-2C5A-B065E031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3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91B9D1A-F451-D440-AC78-690302BC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463B7452-DE15-A96A-C469-1CF8333A8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691E21-0B9A-506C-963F-836906C16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06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6813BBD-F14D-CBC0-CDE1-08D26DD7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6C0B5C59-C8BB-51A7-2E52-04D065688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0110D641-C229-FDC9-7ED3-060229A5E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08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3CF41C2-0A67-EB57-006E-06AC9FBC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8741978C-07AC-4DEE-07D5-FF4126D62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9108DD5-DC9D-4EB7-6E7E-83AF25B69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9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E9AABDE-1883-5249-948F-44CE4731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53C9A20E-3519-F692-0FBA-C701A3E3A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27D13801-FAB7-4616-87B5-6FEAFE775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05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A30D0D15-FC8F-6996-B22D-6845A8D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DD4A72B8-261D-A64F-AEA3-10575E963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C2343E51-E14C-B44D-F16D-359A9505A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08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009E11BF-01F1-D372-7542-3594AF9A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25716BEA-591C-56D5-AB63-80CF86A45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54FBD218-78F0-D707-BB08-96B5A0EB5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09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>
          <a:extLst>
            <a:ext uri="{FF2B5EF4-FFF2-40B4-BE49-F238E27FC236}">
              <a16:creationId xmlns:a16="http://schemas.microsoft.com/office/drawing/2014/main" id="{8126434E-0C36-EE01-4275-27D200F6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>
            <a:extLst>
              <a:ext uri="{FF2B5EF4-FFF2-40B4-BE49-F238E27FC236}">
                <a16:creationId xmlns:a16="http://schemas.microsoft.com/office/drawing/2014/main" id="{B5E010AB-8A95-5F07-C789-E0B932895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7591A36C-6ADB-B862-D673-63274F1681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41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728744FE-D09D-7EBA-1BC9-F656C0A3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6455F61F-627F-F6B5-DFF8-5C1E47C33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D835D50B-557E-BCFC-802E-9FDC1272D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75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D0A6E1E4-4B3F-8378-7547-C2889379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19296995-1981-EEA8-5673-2C465E638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8B7C4C8-A4B5-1965-A2EA-0D088EB01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72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B91ADAC-54F9-D9E8-E4AE-EE8DC104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067A28B0-1BD4-C836-3E32-3462CBC77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3D4DF0A-FE24-DDDD-FA89-436F39A87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0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8908492-EB98-9271-F145-6817766A1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709302C8-4DC2-C50E-52C0-DA3BAAFF7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FD3CCFB9-B2C8-0C30-5BBE-80088EB5AC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46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146379" y="0"/>
            <a:ext cx="11784425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11574379" y="7652083"/>
            <a:ext cx="3829121" cy="1619081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/>
          <p:cNvGrpSpPr/>
          <p:nvPr/>
        </p:nvGrpSpPr>
        <p:grpSpPr>
          <a:xfrm>
            <a:off x="1028700" y="5007562"/>
            <a:ext cx="3086120" cy="3266862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1028700" y="1281143"/>
            <a:ext cx="1336106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dirty="0">
                <a:solidFill>
                  <a:schemeClr val="bg1">
                    <a:lumMod val="85000"/>
                  </a:schemeClr>
                </a:solidFill>
              </a:rPr>
              <a:t>Packet Inspection to detect attacks using machine learning models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1028700" y="5607797"/>
            <a:ext cx="3426600" cy="11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8" b="0" i="0" u="none" strike="noStrike" cap="none" dirty="0" err="1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Presentatio</a:t>
            </a:r>
            <a:endParaRPr lang="ar-SY" sz="4048" b="0" i="0" u="none" strike="noStrike" cap="none" dirty="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44C29A-2BCC-51AE-B796-ADDBD4AF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35" y="6682526"/>
            <a:ext cx="6744930" cy="22252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dirty="0">
                <a:solidFill>
                  <a:schemeClr val="accent3"/>
                </a:solidFill>
              </a:rPr>
              <a:t>By: Hussein Salloum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Supervised by: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 – Sameeh </a:t>
            </a:r>
            <a:r>
              <a:rPr lang="en-US" sz="3600" dirty="0" err="1">
                <a:solidFill>
                  <a:schemeClr val="accent3"/>
                </a:solidFill>
              </a:rPr>
              <a:t>Jammoul</a:t>
            </a:r>
            <a:endParaRPr lang="en-US" sz="3600" dirty="0">
              <a:solidFill>
                <a:schemeClr val="accent3"/>
              </a:solidFill>
            </a:endParaRP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Dr- Mohammad Bashar </a:t>
            </a:r>
            <a:r>
              <a:rPr lang="en-US" sz="3600" dirty="0" err="1">
                <a:solidFill>
                  <a:schemeClr val="accent3"/>
                </a:solidFill>
              </a:rPr>
              <a:t>Dasouki</a:t>
            </a:r>
            <a:endParaRPr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8B68CB68-A030-AFDB-2A3A-7918AA12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E18D6DEB-167D-9BAA-CBA9-A6712AAE689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BDC63B5D-53C4-47FE-2BBC-5D09F64EC8AA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A43705AD-9457-423E-4B4A-FF7DE65E43F1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4A05FF72-4936-BB6D-5320-8A80E5B5B120}"/>
              </a:ext>
            </a:extLst>
          </p:cNvPr>
          <p:cNvGrpSpPr/>
          <p:nvPr/>
        </p:nvGrpSpPr>
        <p:grpSpPr>
          <a:xfrm>
            <a:off x="0" y="-849051"/>
            <a:ext cx="1828800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4E0C81E4-AC6E-2AE6-8EE2-BBA674E514C8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F3425E4A-4C49-5571-AC0B-144EC5E09752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4D87464A-4383-E929-D334-98F861EED8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3EC16620-768D-A141-6773-CE1FC50D7802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73DB0429-A465-4631-D258-AC551CAFB5A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AC5FFCD8-AEFE-7748-380F-6A3BE1B188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8CE1E06D-B8A0-5B25-7A36-5AACE8DE8E71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9668C-E8C7-7958-07B1-02FEF3CC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76" y="1284790"/>
            <a:ext cx="17001048" cy="7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4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664A9-C787-99C2-10C2-673D8BA22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6C6A9B-B085-25DF-C0BB-BB6AEB0F1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07987"/>
              </p:ext>
            </p:extLst>
          </p:nvPr>
        </p:nvGraphicFramePr>
        <p:xfrm>
          <a:off x="3627120" y="3248550"/>
          <a:ext cx="12293598" cy="5011530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097866">
                  <a:extLst>
                    <a:ext uri="{9D8B030D-6E8A-4147-A177-3AD203B41FA5}">
                      <a16:colId xmlns:a16="http://schemas.microsoft.com/office/drawing/2014/main" val="1326733093"/>
                    </a:ext>
                  </a:extLst>
                </a:gridCol>
                <a:gridCol w="4097866">
                  <a:extLst>
                    <a:ext uri="{9D8B030D-6E8A-4147-A177-3AD203B41FA5}">
                      <a16:colId xmlns:a16="http://schemas.microsoft.com/office/drawing/2014/main" val="153613218"/>
                    </a:ext>
                  </a:extLst>
                </a:gridCol>
                <a:gridCol w="4097866">
                  <a:extLst>
                    <a:ext uri="{9D8B030D-6E8A-4147-A177-3AD203B41FA5}">
                      <a16:colId xmlns:a16="http://schemas.microsoft.com/office/drawing/2014/main" val="2690687135"/>
                    </a:ext>
                  </a:extLst>
                </a:gridCol>
              </a:tblGrid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90393060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objective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binary:logistic'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Specifies the learning task is binary classification with logistic for probabilities.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595374756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eval_metric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logloss'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The evaluation metric used when training data for early stopping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100387538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use_label_encoder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Disables the automatic label encoding by XGBoost.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998011728"/>
                  </a:ext>
                </a:extLst>
              </a:tr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386155108"/>
                  </a:ext>
                </a:extLst>
              </a:tr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n_jobs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 all available CPU cores for training.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451489275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tree_method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hist'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Uses a faster, histogram-based algorithm for tree construction.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86872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89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Light GBM? — Machine Learning — DATA SCIENCE">
            <a:extLst>
              <a:ext uri="{FF2B5EF4-FFF2-40B4-BE49-F238E27FC236}">
                <a16:creationId xmlns:a16="http://schemas.microsoft.com/office/drawing/2014/main" id="{5D099CAF-E67A-48CB-C553-C4ED575E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27" y="1653035"/>
            <a:ext cx="10938076" cy="69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5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C77D5618-8A07-141F-3C2F-A115F44A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CD64C5CA-A529-E0BD-C607-4F0C2F80CEF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4DAF5B3E-F5C6-2FFD-20A4-DCA9686F60A6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CE888851-245F-24CA-FF6B-A76E93442CB2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B62E627C-F32C-5912-B668-3504B6542E4B}"/>
              </a:ext>
            </a:extLst>
          </p:cNvPr>
          <p:cNvGrpSpPr/>
          <p:nvPr/>
        </p:nvGrpSpPr>
        <p:grpSpPr>
          <a:xfrm>
            <a:off x="1" y="-1106905"/>
            <a:ext cx="17975178" cy="11920048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FEFF9389-3F57-8BC7-E7F6-88606126B7D5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4E734467-D116-6131-529B-C0F97386454F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0AE1EF13-AC72-BC94-D44B-45C6F145A0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A3FA1006-6B21-70F2-0BDE-2F9685B39787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39A0DDBE-3E7B-19B1-837F-45BE76DDCEC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BE35D87C-414E-022F-37B5-79901F4343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AB5A4804-D089-6A56-C8E5-F6818C1BC973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24D70-6512-F1A9-5776-203A9CC0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6" y="1738312"/>
            <a:ext cx="16781464" cy="7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F876F-1469-F927-9C3B-928313DA5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450" y="681270"/>
            <a:ext cx="11998500" cy="1470000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3AAA09-B3A4-3812-CF8B-290D44779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50603"/>
              </p:ext>
            </p:extLst>
          </p:nvPr>
        </p:nvGraphicFramePr>
        <p:xfrm>
          <a:off x="1673956" y="1790090"/>
          <a:ext cx="12964161" cy="7358929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797964">
                  <a:extLst>
                    <a:ext uri="{9D8B030D-6E8A-4147-A177-3AD203B41FA5}">
                      <a16:colId xmlns:a16="http://schemas.microsoft.com/office/drawing/2014/main" val="644844168"/>
                    </a:ext>
                  </a:extLst>
                </a:gridCol>
                <a:gridCol w="3844810">
                  <a:extLst>
                    <a:ext uri="{9D8B030D-6E8A-4147-A177-3AD203B41FA5}">
                      <a16:colId xmlns:a16="http://schemas.microsoft.com/office/drawing/2014/main" val="2762029273"/>
                    </a:ext>
                  </a:extLst>
                </a:gridCol>
                <a:gridCol w="4321387">
                  <a:extLst>
                    <a:ext uri="{9D8B030D-6E8A-4147-A177-3AD203B41FA5}">
                      <a16:colId xmlns:a16="http://schemas.microsoft.com/office/drawing/2014/main" val="3794899600"/>
                    </a:ext>
                  </a:extLst>
                </a:gridCol>
              </a:tblGrid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extLst>
                  <a:ext uri="{0D108BD9-81ED-4DB2-BD59-A6C34878D82A}">
                    <a16:rowId xmlns:a16="http://schemas.microsoft.com/office/drawing/2014/main" val="4255539751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objective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binary'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Specifies that the model is performing binary classification.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120473398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auc'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evaluation metric used is the Area Under the ROC Curve.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1805170597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n_estimators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maximum number of boosting trees to be built.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87770530"/>
                  </a:ext>
                </a:extLst>
              </a:tr>
              <a:tr h="9875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learning_rate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step size at each iteration while moving toward the minimum of a loss function.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610254141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num_leaves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31(default)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The maximum number of leaves in one tree (the default value).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407695152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max_depth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No limit on the tree depth.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68471979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786850338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n_jobs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 all available CPU cores for training.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15775427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colsample_bytree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0.8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 ratio of columns when constructing each tree.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28617440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0.8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 ratio of the training instance.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482647857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reg_alpha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L1 regularization term on weights.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185407939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reg_lambda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L2 regularization term on weights.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55289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28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5142B-00B9-302E-A797-0EC818853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7BA62-6E6A-9953-3300-30F3BEEE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48" y="2916820"/>
            <a:ext cx="6863787" cy="589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0B1D34-04E9-0D5D-A72F-71CBB449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79" y="3009418"/>
            <a:ext cx="7315200" cy="54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8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B09CCDF8-BAEF-CFB6-A784-DF94EF3A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D9A58AF8-3DF0-FEF7-07C0-323476779A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F9B2F1FD-5D4C-9F6F-51C0-31582BC5B23F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E85AB0E2-5241-8AB7-85CA-403CB6CC2907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7BF0A8C5-F38B-D1AC-E5B6-92C0716DD35A}"/>
              </a:ext>
            </a:extLst>
          </p:cNvPr>
          <p:cNvGrpSpPr/>
          <p:nvPr/>
        </p:nvGrpSpPr>
        <p:grpSpPr>
          <a:xfrm>
            <a:off x="1" y="-1106905"/>
            <a:ext cx="1846217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603858D0-13F3-132B-5E00-62302435423D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24B252FA-6C47-7DD0-8893-7ADE776EE721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54A6EF76-B1F1-5590-23DC-7D54A7CB8C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9D1A6D71-D334-FDAE-3C43-9D4E24ED7A3D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6FC06C2F-CD97-DAD0-9F5E-C3C607A91E2C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5022EA5-A53E-9A01-2573-4E0AB2036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4C1E357F-56CE-8625-3E30-ABB7C422F4A1}"/>
              </a:ext>
            </a:extLst>
          </p:cNvPr>
          <p:cNvSpPr txBox="1"/>
          <p:nvPr/>
        </p:nvSpPr>
        <p:spPr>
          <a:xfrm>
            <a:off x="4287364" y="-308788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4CB0-050F-6744-0FB0-96AB304E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7" y="816754"/>
            <a:ext cx="15689942" cy="91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902D6-41F3-7B33-752E-BC0700337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2699" y="711750"/>
            <a:ext cx="11998500" cy="1470000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8C98C5-22A8-EC74-C2C8-3EC7915A2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56815"/>
              </p:ext>
            </p:extLst>
          </p:nvPr>
        </p:nvGraphicFramePr>
        <p:xfrm>
          <a:off x="3352800" y="1879600"/>
          <a:ext cx="13106400" cy="6817362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368800">
                  <a:extLst>
                    <a:ext uri="{9D8B030D-6E8A-4147-A177-3AD203B41FA5}">
                      <a16:colId xmlns:a16="http://schemas.microsoft.com/office/drawing/2014/main" val="545527302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2040929462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1343235728"/>
                    </a:ext>
                  </a:extLst>
                </a:gridCol>
              </a:tblGrid>
              <a:tr h="3277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extLst>
                  <a:ext uri="{0D108BD9-81ED-4DB2-BD59-A6C34878D82A}">
                    <a16:rowId xmlns:a16="http://schemas.microsoft.com/office/drawing/2014/main" val="6114057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Batch Size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1024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number of samples processed before the model is updated.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424190837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Epochs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maximum number of times the training dataset is passed through the model.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247091731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Loss Function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CrossEntropyLoss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Computes the cross-entropy loss between input logits and target.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740031189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Adam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An adaptive learning rate optimization algorithm.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770234854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Learning Rate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0.001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initial learning rate for the Adam optimizer.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3908745418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Weight Decay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1.00E-05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L2 penalty (regularization term) added to the loss function.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229424454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LR Scheduler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ReduceLROnPlateau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Reduces the learning rate when the validation loss has stopped improving.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207698670"/>
                  </a:ext>
                </a:extLst>
              </a:tr>
              <a:tr h="91174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Scheduler Patience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Number of epochs with no improvement after which the learning rate will be reduced.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031688863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Scheduler Factor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Factor by which the learning rate will be reduced (new_lr = lr * factor).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3113077622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Early Stopping Patience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Number of epochs with no improvement in validation loss before training is stopped.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54987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91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1365337" y="6621183"/>
            <a:ext cx="1555740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Tools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7779A-087D-DB20-1E64-8DBAA715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84" y="1354225"/>
            <a:ext cx="3176349" cy="206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7878F-8C92-A587-D04C-86A45F02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9985" y="4427510"/>
            <a:ext cx="2510283" cy="2000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F0FE0-9E5B-B928-967B-947D17C02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167" y1="44948" x2="49167" y2="44948"/>
                        <a14:foregroundMark x1="68333" y1="56458" x2="68333" y2="56458"/>
                        <a14:foregroundMark x1="41667" y1="40469" x2="41667" y2="40469"/>
                        <a14:foregroundMark x1="40729" y1="44948" x2="40729" y2="4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368" y="4208653"/>
            <a:ext cx="2676013" cy="250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E7E54-33DF-EA74-DB3B-52CCFD53A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412" y="4227181"/>
            <a:ext cx="1917385" cy="2315183"/>
          </a:xfrm>
          <a:prstGeom prst="rect">
            <a:avLst/>
          </a:prstGeom>
        </p:spPr>
      </p:pic>
      <p:pic>
        <p:nvPicPr>
          <p:cNvPr id="6" name="Picture 2" descr="GitHub - zeek/zeek: Zeek is a powerful network analysis framework that is  much different from the typical IDS you may know.">
            <a:extLst>
              <a:ext uri="{FF2B5EF4-FFF2-40B4-BE49-F238E27FC236}">
                <a16:creationId xmlns:a16="http://schemas.microsoft.com/office/drawing/2014/main" id="{C2B93104-7286-27C3-A90D-81109A15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39" y="4427509"/>
            <a:ext cx="2000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638827" y="1225203"/>
            <a:ext cx="904453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FA241-D26E-906D-1BDA-07E93695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8A83C-D6FE-E91B-336F-6A085AC84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88228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3F53E5F2-40B3-E1C5-50BF-B0821199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58A7A955-1311-1888-F8D2-CE0EB03A268A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2C5E2299-C50A-0B4B-1A77-FF0C4090929A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0B755BF7-F8BA-AFE9-E469-03BE0FD2576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315A0EEC-5945-BF96-2A5A-0A24BEDA2C0F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CBE31-9FC5-21C6-11BA-71AD7635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EDEF4-062E-F945-CABA-AE79BCBC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9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7B3B7E7E-8E25-8E5B-5BF2-25F2885D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F69DC65E-0505-19C0-51E1-F360A0B9D358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C1F80BD-4CC5-7113-DA27-37C26F98C447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2D731B48-0138-46A2-A1AC-121BA1DEBC5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2426F8F7-8C84-27B9-0A2A-E9834CAF5132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97F95-8AE4-0AF4-D89C-D6803592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40579-0DBF-54A2-5ECE-B178BC7E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419A7-72A5-29A3-9981-3A28E1BDE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658E413-1146-9F8D-BB31-717275CC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A210662D-98E6-8AA1-3EE0-140AAD4D35F7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648C84CB-C66C-4E93-0398-0807F50C771C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6823F115-F470-C901-9AFE-8BDF2C5275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9112963B-7869-01F8-3A38-695A2550ABA3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01ABA-1B11-BD6E-8352-78F5A84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BF8F9-58F9-A128-8254-29806B0F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78E5E-6812-6A3E-05F8-735E70CB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EBC2B-5AC3-5169-3D83-7B8FAA43C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23" y="3225281"/>
            <a:ext cx="8703659" cy="56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/>
          <p:cNvCxnSpPr/>
          <p:nvPr/>
        </p:nvCxnSpPr>
        <p:spPr>
          <a:xfrm>
            <a:off x="7247168" y="1028700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/>
          <p:cNvSpPr txBox="1"/>
          <p:nvPr/>
        </p:nvSpPr>
        <p:spPr>
          <a:xfrm>
            <a:off x="827214" y="1913185"/>
            <a:ext cx="5510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Evaluation metrics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2FE818-20DD-1CD4-6768-DB7E35A13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61222"/>
              </p:ext>
            </p:extLst>
          </p:nvPr>
        </p:nvGraphicFramePr>
        <p:xfrm>
          <a:off x="7783282" y="1040181"/>
          <a:ext cx="9927185" cy="8536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5437">
                  <a:extLst>
                    <a:ext uri="{9D8B030D-6E8A-4147-A177-3AD203B41FA5}">
                      <a16:colId xmlns:a16="http://schemas.microsoft.com/office/drawing/2014/main" val="3866204208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091981421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607362962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317458434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1561083731"/>
                    </a:ext>
                  </a:extLst>
                </a:gridCol>
              </a:tblGrid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Accuracy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Precision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58995446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4184421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0.9908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75603345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0.9999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12835843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0.8487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0.8253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56569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72E089F-8A0D-6720-C07C-1A054CD5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010A1617-57AA-FC0F-452D-B7AF3351AC2F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0273E3AC-0D64-2892-D433-3238308DD100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CC83B426-707B-9685-2AA3-7664ACF93C5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0827CB2-4ACB-5679-8114-DC84D350978D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FD5B21-5DD2-3E6A-E530-537569F8A32D}"/>
              </a:ext>
            </a:extLst>
          </p:cNvPr>
          <p:cNvGrpSpPr/>
          <p:nvPr/>
        </p:nvGrpSpPr>
        <p:grpSpPr>
          <a:xfrm>
            <a:off x="4368563" y="2662163"/>
            <a:ext cx="9540342" cy="5731042"/>
            <a:chOff x="4368563" y="2662163"/>
            <a:chExt cx="9540342" cy="5731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59D7C-B629-C67F-BDAA-DE10BBF592D7}"/>
                </a:ext>
              </a:extLst>
            </p:cNvPr>
            <p:cNvSpPr/>
            <p:nvPr/>
          </p:nvSpPr>
          <p:spPr>
            <a:xfrm>
              <a:off x="4368563" y="2662163"/>
              <a:ext cx="9540342" cy="57143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705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94D4128-79E5-0680-56D4-3CC54686FD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3991402"/>
                </p:ext>
              </p:extLst>
            </p:nvPr>
          </p:nvGraphicFramePr>
          <p:xfrm>
            <a:off x="4512542" y="2662163"/>
            <a:ext cx="9252384" cy="57310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0706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E7AB6EDF-896E-8FC4-B2D0-3E890B4B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EAD2C508-E3A9-4B1A-D790-1E06345D39F6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B241E31-723A-BBA5-FB3A-D10E53C5E6EF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33191879-41D5-9D73-78DE-0E835672003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49C859F-1DC0-65AD-60C5-49E050200634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8EE2B-50F7-AA27-FDAB-4341670E59B4}"/>
              </a:ext>
            </a:extLst>
          </p:cNvPr>
          <p:cNvSpPr/>
          <p:nvPr/>
        </p:nvSpPr>
        <p:spPr>
          <a:xfrm>
            <a:off x="4368563" y="2662163"/>
            <a:ext cx="9540342" cy="5714385"/>
          </a:xfrm>
          <a:prstGeom prst="rect">
            <a:avLst/>
          </a:prstGeom>
          <a:solidFill>
            <a:schemeClr val="tx2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3FBE1B8-E0B5-BABD-5935-0843E8744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85701"/>
              </p:ext>
            </p:extLst>
          </p:nvPr>
        </p:nvGraphicFramePr>
        <p:xfrm>
          <a:off x="4368563" y="2662162"/>
          <a:ext cx="9540342" cy="571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521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986AF471-027F-5E17-ECE3-E1F54AE3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id="{20417ABF-5660-BD2D-82FD-774DBB7B58E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id="{7ED26409-7B2D-BF33-A908-AEAED89AF019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id="{CFD231B1-3204-D417-D536-1BE915BD6434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id="{77405D37-985C-2E4E-4481-1F89A9975C5D}"/>
              </a:ext>
            </a:extLst>
          </p:cNvPr>
          <p:cNvGrpSpPr/>
          <p:nvPr/>
        </p:nvGrpSpPr>
        <p:grpSpPr>
          <a:xfrm>
            <a:off x="758458" y="756496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id="{279518E8-41CD-B2C3-A91B-4D6D4C298187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id="{0DE8153B-D95D-08F6-C7CE-FA1D9EB100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>
            <a:extLst>
              <a:ext uri="{FF2B5EF4-FFF2-40B4-BE49-F238E27FC236}">
                <a16:creationId xmlns:a16="http://schemas.microsoft.com/office/drawing/2014/main" id="{45E421D3-58C5-12AF-196C-37019A409E91}"/>
              </a:ext>
            </a:extLst>
          </p:cNvPr>
          <p:cNvSpPr txBox="1"/>
          <p:nvPr/>
        </p:nvSpPr>
        <p:spPr>
          <a:xfrm>
            <a:off x="1558562" y="1724347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Previous papers (Austin, 2021)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>
            <a:extLst>
              <a:ext uri="{FF2B5EF4-FFF2-40B4-BE49-F238E27FC236}">
                <a16:creationId xmlns:a16="http://schemas.microsoft.com/office/drawing/2014/main" id="{626DB68F-0806-96CD-F33F-83F4ED8AD196}"/>
              </a:ext>
            </a:extLst>
          </p:cNvPr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>
            <a:extLst>
              <a:ext uri="{FF2B5EF4-FFF2-40B4-BE49-F238E27FC236}">
                <a16:creationId xmlns:a16="http://schemas.microsoft.com/office/drawing/2014/main" id="{5C52F496-195C-704E-49ED-10D92C7DF7C3}"/>
              </a:ext>
            </a:extLst>
          </p:cNvPr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06A2CB-817D-0383-8B9D-B8180B0A37AE}"/>
              </a:ext>
            </a:extLst>
          </p:cNvPr>
          <p:cNvSpPr txBox="1"/>
          <p:nvPr/>
        </p:nvSpPr>
        <p:spPr>
          <a:xfrm>
            <a:off x="1976294" y="3592417"/>
            <a:ext cx="143354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1,027,714 rows * 15 features</a:t>
            </a:r>
          </a:p>
          <a:p>
            <a:pPr algn="r" rtl="1"/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Random forest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باستخدام 50 شجرة قرار كل واحده بعمق 6 عقد.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Naïve Baes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ال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Gaussian naïve bayes</a:t>
            </a: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Support Vector Machine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svm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Stochastic Gradient Descent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مصنف خطي تم تحسينه باستخدام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SGD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Used these features: time of day,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proto, service, duration,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orig_ip_btes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Label</a:t>
            </a:r>
          </a:p>
        </p:txBody>
      </p:sp>
    </p:spTree>
    <p:extLst>
      <p:ext uri="{BB962C8B-B14F-4D97-AF65-F5344CB8AC3E}">
        <p14:creationId xmlns:p14="http://schemas.microsoft.com/office/powerpoint/2010/main" val="238217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8953D7DE-B287-E18F-869B-8621311D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1E98B462-8C95-2409-8581-21807D8B8335}"/>
              </a:ext>
            </a:extLst>
          </p:cNvPr>
          <p:cNvCxnSpPr/>
          <p:nvPr/>
        </p:nvCxnSpPr>
        <p:spPr>
          <a:xfrm>
            <a:off x="9384631" y="1347534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0869F3F0-5BD8-CCDE-32EC-7D7BD070A598}"/>
              </a:ext>
            </a:extLst>
          </p:cNvPr>
          <p:cNvSpPr txBox="1"/>
          <p:nvPr/>
        </p:nvSpPr>
        <p:spPr>
          <a:xfrm>
            <a:off x="3859171" y="11685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Previous papers (Austin, 2021)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F21191-B6D9-D54A-0A20-586CAA27B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75699"/>
              </p:ext>
            </p:extLst>
          </p:nvPr>
        </p:nvGraphicFramePr>
        <p:xfrm>
          <a:off x="577529" y="2598821"/>
          <a:ext cx="8325840" cy="662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5168">
                  <a:extLst>
                    <a:ext uri="{9D8B030D-6E8A-4147-A177-3AD203B41FA5}">
                      <a16:colId xmlns:a16="http://schemas.microsoft.com/office/drawing/2014/main" val="276660323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552374883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317355345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36668062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914028620"/>
                    </a:ext>
                  </a:extLst>
                </a:gridCol>
              </a:tblGrid>
              <a:tr h="9463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Recall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4238715"/>
                  </a:ext>
                </a:extLst>
              </a:tr>
              <a:tr h="13133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Random Forest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97.45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97.39%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94.98%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2621444"/>
                  </a:ext>
                </a:extLst>
              </a:tr>
              <a:tr h="7795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Naïve Bayes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94.19%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94.50%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83314086"/>
                  </a:ext>
                </a:extLst>
              </a:tr>
              <a:tr h="1273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Linear SVM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91.72%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92.33%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85.85%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79335852"/>
                  </a:ext>
                </a:extLst>
              </a:tr>
              <a:tr h="224277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Stochastic Gradient Descent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94.41%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95.33%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93.51%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88854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ECA34A-3049-8BD6-B207-18A47202A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49078"/>
              </p:ext>
            </p:extLst>
          </p:nvPr>
        </p:nvGraphicFramePr>
        <p:xfrm>
          <a:off x="9865893" y="2598821"/>
          <a:ext cx="7844575" cy="6555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8915">
                  <a:extLst>
                    <a:ext uri="{9D8B030D-6E8A-4147-A177-3AD203B41FA5}">
                      <a16:colId xmlns:a16="http://schemas.microsoft.com/office/drawing/2014/main" val="1210802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667297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4201448045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3644793824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557118066"/>
                    </a:ext>
                  </a:extLst>
                </a:gridCol>
              </a:tblGrid>
              <a:tr h="103471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24089031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70878371"/>
                  </a:ext>
                </a:extLst>
              </a:tr>
              <a:tr h="114940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0.9908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8479978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198837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0.8487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0.8253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243288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A39D6-2B06-91FC-2FB3-E0A9498C2E14}"/>
              </a:ext>
            </a:extLst>
          </p:cNvPr>
          <p:cNvSpPr txBox="1"/>
          <p:nvPr/>
        </p:nvSpPr>
        <p:spPr>
          <a:xfrm>
            <a:off x="2986248" y="172051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His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D00EE-5758-3371-A86A-AE2842D5929D}"/>
              </a:ext>
            </a:extLst>
          </p:cNvPr>
          <p:cNvSpPr txBox="1"/>
          <p:nvPr/>
        </p:nvSpPr>
        <p:spPr>
          <a:xfrm>
            <a:off x="12274613" y="156410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1323347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2C3CDE38-8005-7EAF-F898-E393B254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D0B07287-FA7E-4BC0-E814-791ED9C72F53}"/>
              </a:ext>
            </a:extLst>
          </p:cNvPr>
          <p:cNvCxnSpPr/>
          <p:nvPr/>
        </p:nvCxnSpPr>
        <p:spPr>
          <a:xfrm>
            <a:off x="9143999" y="1466163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E8826A59-7EEF-CFBF-3A6D-A3B7F065E792}"/>
              </a:ext>
            </a:extLst>
          </p:cNvPr>
          <p:cNvSpPr txBox="1"/>
          <p:nvPr/>
        </p:nvSpPr>
        <p:spPr>
          <a:xfrm>
            <a:off x="1376134" y="24820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Simulation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11800-0C5B-A69F-20AB-EB2055A1EBD1}"/>
              </a:ext>
            </a:extLst>
          </p:cNvPr>
          <p:cNvSpPr txBox="1"/>
          <p:nvPr/>
        </p:nvSpPr>
        <p:spPr>
          <a:xfrm>
            <a:off x="2529048" y="4934632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674BF-D1A1-0CE9-3D15-77A9F7B4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475" y="1171531"/>
            <a:ext cx="4350544" cy="88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>
          <a:extLst>
            <a:ext uri="{FF2B5EF4-FFF2-40B4-BE49-F238E27FC236}">
              <a16:creationId xmlns:a16="http://schemas.microsoft.com/office/drawing/2014/main" id="{F0F3E9D5-BE4F-DB8C-0A30-3A5E8290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>
            <a:extLst>
              <a:ext uri="{FF2B5EF4-FFF2-40B4-BE49-F238E27FC236}">
                <a16:creationId xmlns:a16="http://schemas.microsoft.com/office/drawing/2014/main" id="{F3AE933E-3D97-A17E-7C1B-5E8EDCFCC347}"/>
              </a:ext>
            </a:extLst>
          </p:cNvPr>
          <p:cNvSpPr/>
          <p:nvPr/>
        </p:nvSpPr>
        <p:spPr>
          <a:xfrm rot="16200000">
            <a:off x="12956471" y="5160169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>
            <a:extLst>
              <a:ext uri="{FF2B5EF4-FFF2-40B4-BE49-F238E27FC236}">
                <a16:creationId xmlns:a16="http://schemas.microsoft.com/office/drawing/2014/main" id="{FEA428DF-C431-FF5F-91F4-B201091C0772}"/>
              </a:ext>
            </a:extLst>
          </p:cNvPr>
          <p:cNvGrpSpPr/>
          <p:nvPr/>
        </p:nvGrpSpPr>
        <p:grpSpPr>
          <a:xfrm>
            <a:off x="5071310" y="6258846"/>
            <a:ext cx="9150016" cy="2764838"/>
            <a:chOff x="0" y="-47625"/>
            <a:chExt cx="812800" cy="860425"/>
          </a:xfrm>
        </p:grpSpPr>
        <p:sp>
          <p:nvSpPr>
            <p:cNvPr id="45" name="Google Shape;45;p10">
              <a:extLst>
                <a:ext uri="{FF2B5EF4-FFF2-40B4-BE49-F238E27FC236}">
                  <a16:creationId xmlns:a16="http://schemas.microsoft.com/office/drawing/2014/main" id="{90AEFF43-E6A7-33EA-98B2-BBC22EF2BD1F}"/>
                </a:ext>
              </a:extLst>
            </p:cNvPr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>
              <a:extLst>
                <a:ext uri="{FF2B5EF4-FFF2-40B4-BE49-F238E27FC236}">
                  <a16:creationId xmlns:a16="http://schemas.microsoft.com/office/drawing/2014/main" id="{6D489B34-0A41-61C7-7176-9890865B68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43;p10">
            <a:extLst>
              <a:ext uri="{FF2B5EF4-FFF2-40B4-BE49-F238E27FC236}">
                <a16:creationId xmlns:a16="http://schemas.microsoft.com/office/drawing/2014/main" id="{5599406D-B971-12CF-28C8-C70448D3616C}"/>
              </a:ext>
            </a:extLst>
          </p:cNvPr>
          <p:cNvSpPr/>
          <p:nvPr/>
        </p:nvSpPr>
        <p:spPr>
          <a:xfrm rot="5400000">
            <a:off x="4855209" y="5131744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489;p30">
            <a:extLst>
              <a:ext uri="{FF2B5EF4-FFF2-40B4-BE49-F238E27FC236}">
                <a16:creationId xmlns:a16="http://schemas.microsoft.com/office/drawing/2014/main" id="{17283A92-F7FA-5277-D572-3E7AD23192F1}"/>
              </a:ext>
            </a:extLst>
          </p:cNvPr>
          <p:cNvSpPr txBox="1"/>
          <p:nvPr/>
        </p:nvSpPr>
        <p:spPr>
          <a:xfrm>
            <a:off x="5559826" y="4835592"/>
            <a:ext cx="77483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Thanks</a:t>
            </a:r>
            <a:endParaRPr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1520580"/>
            <a:ext cx="16173852" cy="7737719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4076108" y="399747"/>
            <a:ext cx="1013578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Block Diagram</a:t>
            </a:r>
            <a:endParaRPr sz="800" dirty="0"/>
          </a:p>
        </p:txBody>
      </p: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658" y="1951950"/>
            <a:ext cx="6085103" cy="638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87806-6CD5-46BF-052C-650D7BA3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67" y="1686942"/>
            <a:ext cx="5325666" cy="8600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58458" y="405114"/>
            <a:ext cx="16771083" cy="9125390"/>
            <a:chOff x="0" y="-140170"/>
            <a:chExt cx="4417075" cy="2403395"/>
          </a:xfrm>
        </p:grpSpPr>
        <p:sp>
          <p:nvSpPr>
            <p:cNvPr id="61" name="Google Shape;61;p11"/>
            <p:cNvSpPr/>
            <p:nvPr/>
          </p:nvSpPr>
          <p:spPr>
            <a:xfrm>
              <a:off x="0" y="-140170"/>
              <a:ext cx="4417075" cy="240339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/>
          <p:cNvSpPr txBox="1"/>
          <p:nvPr/>
        </p:nvSpPr>
        <p:spPr>
          <a:xfrm>
            <a:off x="1516201" y="1201878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Preprocessing IoT-23 Dataset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/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D73123-20F0-BB4D-529C-F89E7A1A5178}"/>
              </a:ext>
            </a:extLst>
          </p:cNvPr>
          <p:cNvSpPr txBox="1"/>
          <p:nvPr/>
        </p:nvSpPr>
        <p:spPr>
          <a:xfrm>
            <a:off x="2012943" y="2836436"/>
            <a:ext cx="133343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Dataset features: in bold are the used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,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uid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id.resp_h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,  proto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service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duration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local_orig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local_resp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Label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encoding_map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= {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"proto": {"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icmp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0,"tcp": 1,"udp": 2,"UNKNOWN":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"service": {"-": 0,"dhcp": 1,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dns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2, "http": 3,"ssh": 4,"ssl":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irc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6, 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{"S0": 0,"S1": 1,"S2": 2,"S3": 3,"SF": 4,"REJ":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"RSTO": 6,"RSTR": 7,"RSTOS0": 8,"RSTRH": 9,"SH": 10,"SHR": 11,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"OTH": 12,"UNKNOWN": -1}}</a:t>
            </a: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Handling nan values for  {'duration',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’}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 0s                               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conn_satae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!=0  medians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/>
          <p:cNvGrpSpPr/>
          <p:nvPr/>
        </p:nvGrpSpPr>
        <p:grpSpPr>
          <a:xfrm>
            <a:off x="0" y="-460095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366519" y="414054"/>
              <a:ext cx="21208122" cy="10385854"/>
              <a:chOff x="-65517" y="-47625"/>
              <a:chExt cx="4189259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/>
              <p:cNvSpPr txBox="1"/>
              <p:nvPr/>
            </p:nvSpPr>
            <p:spPr>
              <a:xfrm>
                <a:off x="-65517" y="-47625"/>
                <a:ext cx="878317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/>
          <p:cNvSpPr txBox="1"/>
          <p:nvPr/>
        </p:nvSpPr>
        <p:spPr>
          <a:xfrm>
            <a:off x="4339788" y="186716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Training Flow Chart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1A510-410A-7A19-0920-77F61264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77" y="1365812"/>
            <a:ext cx="8970380" cy="8751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93B9B-37C1-B487-DEE2-A0B6F2425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1016C-6011-FA9A-F3FE-B274F3B600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7AD55-E10D-1678-4BC9-B5D79848B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nas Brital | Random Forest Algorithm Explained .">
            <a:extLst>
              <a:ext uri="{FF2B5EF4-FFF2-40B4-BE49-F238E27FC236}">
                <a16:creationId xmlns:a16="http://schemas.microsoft.com/office/drawing/2014/main" id="{3CB21E5A-D133-28BE-96B0-AB87E61B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35" y="1574156"/>
            <a:ext cx="12847864" cy="76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D5D60E5C-CEA6-D2C1-3708-86AA5C1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0E715A51-9560-DC63-E9D4-CD8C379405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0258C8B7-B0CD-0D5E-9290-F302D2F821D8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662E270B-0A35-59B4-A4B7-35A912EC718A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DF7070E2-9F32-5737-A7AA-E3BB52FEA537}"/>
              </a:ext>
            </a:extLst>
          </p:cNvPr>
          <p:cNvGrpSpPr/>
          <p:nvPr/>
        </p:nvGrpSpPr>
        <p:grpSpPr>
          <a:xfrm>
            <a:off x="0" y="-569877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5F7F3D09-B536-9712-CC08-243EE9B4972B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857008BD-0C6B-E2D2-825D-28B39BD74614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7D952EC5-B5A3-696B-7D3D-13EBA9D4A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B7F72C86-E2B7-4DA5-85C1-D7232D7FB5DE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403AC67B-FC57-3C6C-F7C5-3900BAF08F34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BAD8EFE-C71A-0A4A-4B22-FA5203DDE2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9762E987-B17B-927B-4667-72381D07BD79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9FFB4-7BC0-C46D-5160-81F1A0C2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8" y="1640680"/>
            <a:ext cx="16509810" cy="7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B20E01-EFF3-5AC0-21F0-ECB3FF712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D93E96-3420-5842-E499-05B15D6F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540215"/>
              </p:ext>
            </p:extLst>
          </p:nvPr>
        </p:nvGraphicFramePr>
        <p:xfrm>
          <a:off x="3413050" y="2855332"/>
          <a:ext cx="12588948" cy="5614023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196316">
                  <a:extLst>
                    <a:ext uri="{9D8B030D-6E8A-4147-A177-3AD203B41FA5}">
                      <a16:colId xmlns:a16="http://schemas.microsoft.com/office/drawing/2014/main" val="188090852"/>
                    </a:ext>
                  </a:extLst>
                </a:gridCol>
                <a:gridCol w="4196316">
                  <a:extLst>
                    <a:ext uri="{9D8B030D-6E8A-4147-A177-3AD203B41FA5}">
                      <a16:colId xmlns:a16="http://schemas.microsoft.com/office/drawing/2014/main" val="4094742073"/>
                    </a:ext>
                  </a:extLst>
                </a:gridCol>
                <a:gridCol w="4196316">
                  <a:extLst>
                    <a:ext uri="{9D8B030D-6E8A-4147-A177-3AD203B41FA5}">
                      <a16:colId xmlns:a16="http://schemas.microsoft.com/office/drawing/2014/main" val="449153876"/>
                    </a:ext>
                  </a:extLst>
                </a:gridCol>
              </a:tblGrid>
              <a:tr h="3581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49420575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n_estimators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number of trees in the forest.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442063573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max_depth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maximum depth of each tree.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674343804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min_samples_split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minimum number of samples required to split an internal node.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491375579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min_samples_leaf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minimum number of samples required to be at a leaf node.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544475621"/>
                  </a:ext>
                </a:extLst>
              </a:tr>
              <a:tr h="9995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max_features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sqrt’ (default)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number of features to consider when looking for the best split (sqrt of total features).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235593798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class_weight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balanced'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Adjusts weights inversely proportional to class frequencies to handle imbalance.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888766348"/>
                  </a:ext>
                </a:extLst>
              </a:tr>
              <a:tr h="3581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 err="1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0881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6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79607-4DE2-28E9-9CD2-91FE66447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69DA9-9388-8232-6577-5A3D029F42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84BE96-B744-BD81-D010-156768E3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388" y="1730018"/>
            <a:ext cx="11998500" cy="1204397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3074" name="Picture 2" descr="Federated XGBoost with bagging aggregation">
            <a:extLst>
              <a:ext uri="{FF2B5EF4-FFF2-40B4-BE49-F238E27FC236}">
                <a16:creationId xmlns:a16="http://schemas.microsoft.com/office/drawing/2014/main" id="{A8896265-5BA0-220E-12EC-988059D9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00" y="3020992"/>
            <a:ext cx="11430000" cy="61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8246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1078</Words>
  <Application>Microsoft Office PowerPoint</Application>
  <PresentationFormat>Custom</PresentationFormat>
  <Paragraphs>251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Noto Sans</vt:lpstr>
      <vt:lpstr>Wingdings</vt:lpstr>
      <vt:lpstr>Archivo Black</vt:lpstr>
      <vt:lpstr>Calibri</vt:lpstr>
      <vt:lpstr>Cyber-Futuristic AI Technology Thesis Defense</vt:lpstr>
      <vt:lpstr>PowerPoint Presentation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Hyperparameters</vt:lpstr>
      <vt:lpstr>Xgboost</vt:lpstr>
      <vt:lpstr>PowerPoint Presentation</vt:lpstr>
      <vt:lpstr>Hyperparameters</vt:lpstr>
      <vt:lpstr>PowerPoint Presentation</vt:lpstr>
      <vt:lpstr>PowerPoint Presentation</vt:lpstr>
      <vt:lpstr>Hyperparameters</vt:lpstr>
      <vt:lpstr>Neural Network</vt:lpstr>
      <vt:lpstr>PowerPoint Presentation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taim mkarem</dc:creator>
  <cp:lastModifiedBy>Hussein Salloum</cp:lastModifiedBy>
  <cp:revision>30</cp:revision>
  <dcterms:modified xsi:type="dcterms:W3CDTF">2025-08-07T08:35:37Z</dcterms:modified>
</cp:coreProperties>
</file>